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11/30/2021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11/30/2021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11/30/2021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11/30/2021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11/30/2021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11/30/2021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3B20090-7C81-424C-B988-2C80CFC5AE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05730" y="788564"/>
            <a:ext cx="8937227" cy="5855516"/>
          </a:xfrm>
        </p:spPr>
        <p:txBody>
          <a:bodyPr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6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КОДЕКС</a:t>
            </a:r>
            <a:br>
              <a:rPr lang="ru-RU" sz="6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6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профессиональной этики и служебного поведения работников</a:t>
            </a:r>
            <a:br>
              <a:rPr lang="ru-RU" sz="6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6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МБУ ЦС «Металлург»</a:t>
            </a:r>
            <a:br>
              <a:rPr lang="ru-RU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970078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680"/>
    </mc:Choice>
    <mc:Fallback>
      <p:transition spd="slow" advTm="268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3B20090-7C81-424C-B988-2C80CFC5AE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1142197" y="1756607"/>
            <a:ext cx="13334197" cy="2242688"/>
          </a:xfrm>
        </p:spPr>
        <p:txBody>
          <a:bodyPr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br>
              <a:rPr lang="ru-RU" sz="48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6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16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ru-RU" sz="2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4800" b="1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6D0CD6C2-A6B0-4F54-9478-5B36180723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1835" y="2414922"/>
            <a:ext cx="9235441" cy="3947374"/>
          </a:xfrm>
        </p:spPr>
        <p:txBody>
          <a:bodyPr anchor="ctr">
            <a:noAutofit/>
          </a:bodyPr>
          <a:lstStyle/>
          <a:p>
            <a:r>
              <a:rPr lang="ru-RU" sz="1200" dirty="0"/>
              <a:t> </a:t>
            </a:r>
          </a:p>
          <a:p>
            <a:endParaRPr lang="ru-RU" sz="11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19720B3-A8A8-4197-872A-2DE0BE560525}"/>
              </a:ext>
            </a:extLst>
          </p:cNvPr>
          <p:cNvSpPr txBox="1"/>
          <p:nvPr/>
        </p:nvSpPr>
        <p:spPr>
          <a:xfrm>
            <a:off x="582327" y="343586"/>
            <a:ext cx="10173903" cy="207133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5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ЗАКЛЮЧИТЕЛЬНЫЕ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5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ПОЛОЖЕНИЯ</a:t>
            </a:r>
            <a:endParaRPr lang="ru-RU" sz="44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9230EE6-3D33-4840-8911-4872202FC7A1}"/>
              </a:ext>
            </a:extLst>
          </p:cNvPr>
          <p:cNvSpPr txBox="1"/>
          <p:nvPr/>
        </p:nvSpPr>
        <p:spPr>
          <a:xfrm>
            <a:off x="1001026" y="2235839"/>
            <a:ext cx="9336504" cy="30296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 приеме работника на работу в Учреждение  руководитель Учреждения должен оговорить должностные обязанности и ознакомить работника с содержанием данного Кодекса. Работник должен действовать в пределах своей профессиональной компетенции на основе Кодекса профессиональной этики и служебного поведения работников Учреждения.</a:t>
            </a:r>
            <a:endParaRPr lang="ru-RU" sz="16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Нарушение положений Кодекса профессиональной этики и служебного поведения работников Учреждения рассматривается общим собранием работников Учреждения и администрацией.</a:t>
            </a:r>
            <a:endParaRPr lang="ru-RU" sz="16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69492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599"/>
    </mc:Choice>
    <mc:Fallback>
      <p:transition spd="slow" advTm="4599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3B20090-7C81-424C-B988-2C80CFC5AE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56187" y="147895"/>
            <a:ext cx="7766936" cy="1672515"/>
          </a:xfrm>
        </p:spPr>
        <p:txBody>
          <a:bodyPr/>
          <a:lstStyle/>
          <a:p>
            <a:pPr algn="ctr"/>
            <a:r>
              <a:rPr lang="ru-RU" sz="36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ОБЩИЕ ПОЛОЖЕНИЯ</a:t>
            </a:r>
            <a:br>
              <a:rPr lang="ru-RU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graphicFrame>
        <p:nvGraphicFramePr>
          <p:cNvPr id="5" name="Таблица 5">
            <a:extLst>
              <a:ext uri="{FF2B5EF4-FFF2-40B4-BE49-F238E27FC236}">
                <a16:creationId xmlns:a16="http://schemas.microsoft.com/office/drawing/2014/main" id="{96D0424D-2798-4B6F-B15F-A73E33B7813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4157744"/>
              </p:ext>
            </p:extLst>
          </p:nvPr>
        </p:nvGraphicFramePr>
        <p:xfrm>
          <a:off x="575140" y="1146270"/>
          <a:ext cx="9560262" cy="512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60262">
                  <a:extLst>
                    <a:ext uri="{9D8B030D-6E8A-4147-A177-3AD203B41FA5}">
                      <a16:colId xmlns:a16="http://schemas.microsoft.com/office/drawing/2014/main" val="1548191227"/>
                    </a:ext>
                  </a:extLst>
                </a:gridCol>
              </a:tblGrid>
              <a:tr h="5092816">
                <a:tc>
                  <a:txBody>
                    <a:bodyPr/>
                    <a:lstStyle/>
                    <a:p>
                      <a:r>
                        <a:rPr lang="ru-RU" sz="24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Кодекс профессиональной этики и служебного поведения работников МБУ ЦС «Металлург» разработан в соответствии с Конституцией РФ, Конвенцией о правах ребенка и действующим законодательством Российской Федерации.</a:t>
                      </a:r>
                    </a:p>
                    <a:p>
                      <a:r>
                        <a:rPr lang="ru-RU" sz="24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 осуществлении своей деятельности каждый работник МБУ ЦС «Металлург» (далее – Учреждение) руководствуется следующими принципами:</a:t>
                      </a:r>
                    </a:p>
                    <a:p>
                      <a:r>
                        <a:rPr lang="ru-RU" sz="24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гуманность, добросовестность;</a:t>
                      </a:r>
                    </a:p>
                    <a:p>
                      <a:r>
                        <a:rPr lang="ru-RU" sz="24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законность;</a:t>
                      </a:r>
                    </a:p>
                    <a:p>
                      <a:r>
                        <a:rPr lang="ru-RU" sz="24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демократичность;</a:t>
                      </a:r>
                    </a:p>
                    <a:p>
                      <a:r>
                        <a:rPr lang="ru-RU" sz="24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справедливость;</a:t>
                      </a:r>
                    </a:p>
                    <a:p>
                      <a:r>
                        <a:rPr lang="ru-RU" sz="24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профессионализм;</a:t>
                      </a:r>
                    </a:p>
                    <a:p>
                      <a:r>
                        <a:rPr lang="ru-RU" sz="24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взаимное уважение.</a:t>
                      </a:r>
                    </a:p>
                    <a:p>
                      <a:endParaRPr lang="ru-RU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1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594482310"/>
                  </a:ext>
                </a:extLst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7158262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5941"/>
    </mc:Choice>
    <mc:Fallback>
      <p:transition spd="slow" advTm="594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3B20090-7C81-424C-B988-2C80CFC5AE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28448" y="402478"/>
            <a:ext cx="7766936" cy="1646302"/>
          </a:xfrm>
        </p:spPr>
        <p:txBody>
          <a:bodyPr/>
          <a:lstStyle/>
          <a:p>
            <a:pPr algn="ctr"/>
            <a:r>
              <a:rPr lang="ru-RU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ЦЕЛЬ КОДЕКСА</a:t>
            </a:r>
            <a:br>
              <a:rPr lang="ru-RU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6D0CD6C2-A6B0-4F54-9478-5B36180723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93180" y="2048780"/>
            <a:ext cx="9234727" cy="3099334"/>
          </a:xfrm>
        </p:spPr>
        <p:txBody>
          <a:bodyPr>
            <a:normAutofit fontScale="55000" lnSpcReduction="20000"/>
          </a:bodyPr>
          <a:lstStyle/>
          <a:p>
            <a:pPr algn="ctr"/>
            <a:r>
              <a:rPr lang="ru-RU" sz="5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Цель кодекса – определить основные нормы профессиональной этики в отношениях тренеров и прочих работников Учреждения с занимающимися и их родителями (законными представителями), с коллективом, с сообществом физической культуры и спорта, государством, с руководителем и представителями социума.</a:t>
            </a:r>
            <a:endParaRPr lang="ru-RU" sz="5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76918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5000"/>
    </mc:Choice>
    <mc:Fallback>
      <p:transition spd="slow" advTm="5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3B20090-7C81-424C-B988-2C80CFC5AE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827773" y="115504"/>
            <a:ext cx="13533120" cy="2406316"/>
          </a:xfrm>
        </p:spPr>
        <p:txBody>
          <a:bodyPr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ОСНОВЫ ДЕЯТЕЛЬНОСТИ </a:t>
            </a:r>
            <a:br>
              <a:rPr lang="ru-RU" sz="2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РАБОТНИКА ФИЗИЧЕСКОЙ КУЛЬТУРЫ </a:t>
            </a:r>
            <a:br>
              <a:rPr lang="ru-RU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 СПОРТА</a:t>
            </a:r>
            <a:br>
              <a:rPr lang="ru-RU" sz="2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6000" b="1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6D0CD6C2-A6B0-4F54-9478-5B36180723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32034" y="2196265"/>
            <a:ext cx="9034915" cy="4063264"/>
          </a:xfrm>
        </p:spPr>
        <p:txBody>
          <a:bodyPr anchor="ctr">
            <a:normAutofit fontScale="25000" lnSpcReduction="20000"/>
          </a:bodyPr>
          <a:lstStyle/>
          <a:p>
            <a:pPr algn="just">
              <a:lnSpc>
                <a:spcPct val="120000"/>
              </a:lnSpc>
              <a:spcAft>
                <a:spcPts val="1000"/>
              </a:spcAft>
            </a:pPr>
            <a:r>
              <a:rPr lang="ru-RU" sz="56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Работники  физической культуры и спорта должны быть положительным примером для занимающихся физической культурой и спортом.</a:t>
            </a:r>
            <a:endParaRPr lang="ru-RU" sz="56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Aft>
                <a:spcPts val="1000"/>
              </a:spcAft>
            </a:pPr>
            <a:r>
              <a:rPr lang="ru-RU" sz="56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Работники физической культуры и спорта не должны заниматься неправомерной деятельностью. Работники  физической культуры и спорта дорожат своей репутацией.</a:t>
            </a:r>
            <a:endParaRPr lang="ru-RU" sz="56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Aft>
                <a:spcPts val="1000"/>
              </a:spcAft>
            </a:pPr>
            <a:r>
              <a:rPr lang="ru-RU" sz="56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Работники физической культуры и спорта должны быть требовательны к себе, стремиться к самосовершенствованию.</a:t>
            </a:r>
            <a:endParaRPr lang="ru-RU" sz="56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Aft>
                <a:spcPts val="1000"/>
              </a:spcAft>
            </a:pPr>
            <a:r>
              <a:rPr lang="ru-RU" sz="56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Работник  физической культуры и спорта не должен терять чувства меры и самообладания.</a:t>
            </a:r>
            <a:endParaRPr lang="ru-RU" sz="56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Aft>
                <a:spcPts val="1000"/>
              </a:spcAft>
            </a:pPr>
            <a:r>
              <a:rPr lang="ru-RU" sz="56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Работники физической культуры и спорта соблюдают культуру собственной речи, не допускают использование ругательств, грубых и оскорбительных фраз.</a:t>
            </a:r>
            <a:endParaRPr lang="ru-RU" sz="56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Aft>
                <a:spcPts val="1000"/>
              </a:spcAft>
            </a:pPr>
            <a:r>
              <a:rPr lang="ru-RU" sz="56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Работник физической культуры и спорта является честным человеком, соблюдающим законодательство. С профессиональной этикой работника  физической культуры и спорта не сочетаются ни получение взятки, ни ее дача.</a:t>
            </a:r>
            <a:endParaRPr lang="ru-RU" sz="5600" b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Aft>
                <a:spcPts val="1000"/>
              </a:spcAft>
            </a:pPr>
            <a:r>
              <a:rPr lang="ru-RU" sz="56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Работники физической культуры и спорта должны бережно и обоснованно расходовать материальные и другие ресурсы. Они не должны использовать имущество Учреждения (помещения, мебель, телефон, компьютер, копировальную технику, другое оборудование, почтовые услуги, инструменты и материалы), а также свое рабочее время для личных нужд.</a:t>
            </a:r>
            <a:endParaRPr lang="ru-RU" sz="56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775159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991"/>
    </mc:Choice>
    <mc:Fallback>
      <p:transition spd="slow" advTm="499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3B20090-7C81-424C-B988-2C80CFC5AE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891941" y="-115502"/>
            <a:ext cx="13533120" cy="2406316"/>
          </a:xfrm>
        </p:spPr>
        <p:txBody>
          <a:bodyPr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ВЗАИМООТНОШЕНИЯ  РАБОТНИКА</a:t>
            </a:r>
            <a:br>
              <a:rPr lang="ru-RU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ФИЗИЧЕСКОЙ КУЛЬТУРЫ И СПОРТА  С ЗАНИМАЮЩИМИСЯ</a:t>
            </a:r>
            <a:br>
              <a:rPr lang="ru-RU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ru-RU" sz="2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4800" b="1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6D0CD6C2-A6B0-4F54-9478-5B36180723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32034" y="1347537"/>
            <a:ext cx="9047747" cy="5139890"/>
          </a:xfrm>
        </p:spPr>
        <p:txBody>
          <a:bodyPr anchor="ctr">
            <a:normAutofit fontScale="85000" lnSpcReduction="10000"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Работник физической культуры и спорта проявляет уважение к личности каждого занимающегося‚ доброжелательное внимание ко всем занимающимся, учитывает их возрастные и индивидуальные особенности.</a:t>
            </a:r>
            <a:endParaRPr lang="ru-RU" sz="18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Работник физической культуры и спорта в своей работе не должен унижать честь и достоинство занимающегося, ни по каким основаниям, в том числе по признакам возраста, пола, национальности и иных особенностей.</a:t>
            </a:r>
            <a:endParaRPr lang="ru-RU" sz="18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Работник физической культуры и спорта чутко реагирует на инициативу занимающихся в общении, учитывая их потребность в поддержке взрослых.</a:t>
            </a:r>
            <a:endParaRPr lang="ru-RU" sz="18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Требовательность работника физической культуры и спорта по отношению к  занимающимся  должна быть позитивной и обоснованной.</a:t>
            </a:r>
            <a:endParaRPr lang="ru-RU" sz="18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Работник физической культуры и спорта выбирает методы работы с занимающимся, развивающие в них такие положительные черты и качества как самостоятельность, любознательность, уважение к взрослым, забота о младших, любовь к Родине.</a:t>
            </a:r>
            <a:endParaRPr lang="ru-RU" sz="18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Работнику физической культуры и спорта следует стремиться к повышению мотивации обучения занимающегося, к укреплению веры в их силы и способности.</a:t>
            </a:r>
            <a:endParaRPr lang="ru-RU" sz="18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615866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1128"/>
    </mc:Choice>
    <mc:Fallback>
      <p:transition spd="slow" advTm="11128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3B20090-7C81-424C-B988-2C80CFC5AE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1257702" y="1241660"/>
            <a:ext cx="13533120" cy="2406316"/>
          </a:xfrm>
        </p:spPr>
        <p:txBody>
          <a:bodyPr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ВЗАИМООТНОШЕНИЯ  РАБОТНИКА </a:t>
            </a:r>
            <a:b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ФИЗИЧЕСКОЙ КУЛЬТУРЫ И СПОРТА</a:t>
            </a:r>
            <a:b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 ОБЩЕСТВОМ ФИЗИЧЕСКОЙ КУЛЬТУРЫ И СПОРТА</a:t>
            </a:r>
            <a:br>
              <a:rPr lang="ru-RU" sz="6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16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ru-RU" sz="2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4800" b="1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6D0CD6C2-A6B0-4F54-9478-5B36180723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34176" y="2444818"/>
            <a:ext cx="8749364" cy="3089710"/>
          </a:xfrm>
        </p:spPr>
        <p:txBody>
          <a:bodyPr anchor="ctr">
            <a:normAutofit/>
          </a:bodyPr>
          <a:lstStyle/>
          <a:p>
            <a:pPr algn="just"/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Работники физической культуры и спорта стремятся к взаимодействию друг с другом, оказывают взаимопомощь, уважают интересы друг друга и администрации Учреждения.</a:t>
            </a:r>
          </a:p>
          <a:p>
            <a:pPr algn="just"/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Работников физической культуры и спорта объединяют взаимоуважение, поддержка, открытость и доверие.</a:t>
            </a:r>
          </a:p>
          <a:p>
            <a:endParaRPr lang="ru-RU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558433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5814"/>
    </mc:Choice>
    <mc:Fallback>
      <p:transition spd="slow" advTm="5814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3B20090-7C81-424C-B988-2C80CFC5AE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1180700" y="1097281"/>
            <a:ext cx="13533120" cy="2406316"/>
          </a:xfrm>
        </p:spPr>
        <p:txBody>
          <a:bodyPr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ВЗАИМООТНОШЕНИЯ</a:t>
            </a:r>
            <a:b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РАБОТНИКА ФИЗИЧЕСКОЙ КУЛЬТУРЫ И СПОРТА</a:t>
            </a:r>
            <a:b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 РОДИТЕЛЯМИ </a:t>
            </a:r>
            <a:b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(ЗАКОННЫМИ ПРЕДСТАВИТЕЛЯМИ) ЗАНИМАЮЩИХСЯ</a:t>
            </a:r>
            <a:br>
              <a:rPr lang="ru-RU" sz="6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16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ru-RU" sz="2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4800" b="1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6D0CD6C2-A6B0-4F54-9478-5B36180723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41145" y="1963553"/>
            <a:ext cx="9634889" cy="4726003"/>
          </a:xfrm>
        </p:spPr>
        <p:txBody>
          <a:bodyPr anchor="ctr">
            <a:noAutofit/>
          </a:bodyPr>
          <a:lstStyle/>
          <a:p>
            <a:r>
              <a:rPr lang="ru-RU" sz="1200" dirty="0"/>
              <a:t> </a:t>
            </a:r>
          </a:p>
          <a:p>
            <a:pPr algn="just"/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Работник физической культуры и спорта должен уважительно и доброжелательно общаться с родителями (законными представителями) занимающихся.</a:t>
            </a:r>
          </a:p>
          <a:p>
            <a:pPr algn="just"/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Работник физической культуры и спорта консультирует родителей (законных представителей) по вопросам спортивной подготовки и воспитания занимающихся.</a:t>
            </a:r>
          </a:p>
          <a:p>
            <a:pPr algn="just"/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Работник физической культуры и спорта организует работу с коллективом родителей (законных представителей) (беседы, семинары, собрания) и оказывают индивидуальную воспитательную помощь.</a:t>
            </a:r>
          </a:p>
          <a:p>
            <a:pPr algn="just"/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Отношения работника физической культуры и спорта с родителями (законными представителями) занимающихся не должны оказывать влияния на отношение к личности и достижениям занимающихся.</a:t>
            </a:r>
          </a:p>
          <a:p>
            <a:pPr algn="just"/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отношения работника физической культуры и спорта с занимающимися не должна влиять поддержка, оказываемая их родителями Учреждению</a:t>
            </a:r>
            <a:r>
              <a:rPr lang="ru-RU" sz="1200" dirty="0"/>
              <a:t>.</a:t>
            </a:r>
          </a:p>
          <a:p>
            <a:endParaRPr lang="ru-RU" sz="11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223905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1040"/>
    </mc:Choice>
    <mc:Fallback>
      <p:transition spd="slow" advTm="1104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3B20090-7C81-424C-B988-2C80CFC5AE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981778" y="1097281"/>
            <a:ext cx="13334197" cy="2406316"/>
          </a:xfrm>
        </p:spPr>
        <p:txBody>
          <a:bodyPr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ВЗАИМООТНОШЕНИЯ РАБОТНИКА</a:t>
            </a:r>
            <a:br>
              <a:rPr lang="ru-RU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ФИЗИЧЕСКОЙ КУЛЬТУРЫ И СПОРТА </a:t>
            </a:r>
            <a:br>
              <a:rPr lang="ru-RU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ОБЩЕСТВОМ И ГОСУДАРСТВОМ</a:t>
            </a:r>
            <a:br>
              <a:rPr lang="ru-RU" sz="6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16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ru-RU" sz="2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4800" b="1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6D0CD6C2-A6B0-4F54-9478-5B36180723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41145" y="1963553"/>
            <a:ext cx="9634889" cy="4726003"/>
          </a:xfrm>
        </p:spPr>
        <p:txBody>
          <a:bodyPr anchor="ctr">
            <a:no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Работник физической культуры и спорта не только обучает и воспитывает занимающихся, но и является общественным просветителем, хранителем культурных ценностей, порядочным образованным человеком.</a:t>
            </a:r>
            <a:endParaRPr lang="ru-RU" sz="1600" b="1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Работник  физической культуры и спорта старается внести свой вклад в развитие гражданского общества.</a:t>
            </a:r>
            <a:endParaRPr lang="ru-RU" sz="1600" b="1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Работник  физической культуры и спорта понимает и исполняет свой гражданский долг и социальную роль.</a:t>
            </a:r>
            <a:endParaRPr lang="ru-RU" sz="1600" b="1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200" dirty="0"/>
              <a:t> </a:t>
            </a:r>
          </a:p>
          <a:p>
            <a:endParaRPr lang="ru-RU" sz="11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516288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7212"/>
    </mc:Choice>
    <mc:Fallback>
      <p:transition spd="slow" advTm="7212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1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3B20090-7C81-424C-B988-2C80CFC5AE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1142197" y="1756607"/>
            <a:ext cx="13334197" cy="2242688"/>
          </a:xfrm>
        </p:spPr>
        <p:txBody>
          <a:bodyPr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28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ОСНОВЫ ДЕЯТЕЛЬНОСТИ</a:t>
            </a:r>
            <a:br>
              <a:rPr lang="ru-RU" sz="28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ПРОЧИХ РАБОТНИКОВ УЧРЕЖДЕНИЯ</a:t>
            </a:r>
            <a:br>
              <a:rPr lang="ru-RU" sz="2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(обслуживающий персонал, административный персонал)</a:t>
            </a:r>
            <a:br>
              <a:rPr lang="ru-RU" sz="48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6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16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ru-RU" sz="2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4800" b="1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6D0CD6C2-A6B0-4F54-9478-5B36180723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07456" y="2030929"/>
            <a:ext cx="9634889" cy="4726003"/>
          </a:xfrm>
        </p:spPr>
        <p:txBody>
          <a:bodyPr anchor="ctr">
            <a:noAutofit/>
          </a:bodyPr>
          <a:lstStyle/>
          <a:p>
            <a:pPr algn="just">
              <a:spcAft>
                <a:spcPts val="1000"/>
              </a:spcAft>
            </a:pPr>
            <a:r>
              <a:rPr lang="ru-RU" sz="1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Все работники соблюдают культуру собственной речи, не допускают использование ругательств, грубых и оскорбительных фраз.</a:t>
            </a:r>
            <a:endParaRPr lang="ru-RU" sz="1100" b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1000"/>
              </a:spcAft>
            </a:pPr>
            <a:r>
              <a:rPr lang="ru-RU" sz="1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Все работники Учреждения должны бережно и обоснованно расходовать материальные и другие ресурсы. Они не должны использовать имущество Учреждения (помещения, мебель, телефон, компьютер, копировальную технику, другое оборудование, почтовые услуги, инструменты и материалы), а также свое рабочее время для личных нужд.</a:t>
            </a:r>
            <a:endParaRPr lang="ru-RU" sz="1100" b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1000"/>
              </a:spcAft>
            </a:pPr>
            <a:r>
              <a:rPr lang="ru-RU" sz="1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Все работники Учреждения должны проявлять уважение к личности каждого занимающегося и друг к другу, доброжелательное внимание ко всем занимающимся и друг к другу.</a:t>
            </a:r>
            <a:endParaRPr lang="ru-RU" sz="1100" b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1000"/>
              </a:spcAft>
            </a:pPr>
            <a:r>
              <a:rPr lang="ru-RU" sz="1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Все работники Учреждения в своей работе не должны унижать честь и достоинство занимающихся, ни по каким основаниям, в том числе по признакам возраста, пола, национальности и иных особенностей.</a:t>
            </a:r>
            <a:endParaRPr lang="ru-RU" sz="1100" b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1000"/>
              </a:spcAft>
            </a:pPr>
            <a:r>
              <a:rPr lang="ru-RU" sz="1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Все работники Учреждения стремятся к взаимодействию друг с другом, оказывают взаимопомощь, уважают интересы друг друга и администрации Учреждения.</a:t>
            </a:r>
            <a:endParaRPr lang="ru-RU" sz="1100" b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1000"/>
              </a:spcAft>
            </a:pPr>
            <a:r>
              <a:rPr lang="ru-RU" sz="1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Все работники Учреждения имеют право открыто выражать свое мнение по поводу работы своих коллег, не распространяя сплетни. Любая критика, высказанная в адрес другого работника, должна быть объективной и обоснованной.</a:t>
            </a:r>
            <a:endParaRPr lang="ru-RU" sz="1100" b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1000"/>
              </a:spcAft>
            </a:pPr>
            <a:r>
              <a:rPr lang="ru-RU" sz="1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Администрация не может требовать или собирать информацию о личной жизни работника, не связанной с выполнением им своих трудовых обязанностей.</a:t>
            </a:r>
            <a:endParaRPr lang="ru-RU" sz="1100" b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200" dirty="0"/>
              <a:t> </a:t>
            </a:r>
          </a:p>
          <a:p>
            <a:endParaRPr lang="ru-RU" sz="11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619300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5578"/>
    </mc:Choice>
    <mc:Fallback>
      <p:transition spd="slow" advTm="15578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5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7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|0.8|1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2.4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1.7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|1.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|2.1|1|1.7|1|1.2|1.4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|1.5|1.8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8|2.2|1.1|0.9|1.6|1.3|1.4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|2|1.5|1.2|0.8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5|1.5|2.6|2.3|1.4|1.3|1.5|1.4|0.8"/>
</p:tagLst>
</file>

<file path=ppt/theme/theme1.xml><?xml version="1.0" encoding="utf-8"?>
<a:theme xmlns:a="http://schemas.openxmlformats.org/drawingml/2006/main" name="Аспект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87</TotalTime>
  <Words>1028</Words>
  <Application>Microsoft Office PowerPoint</Application>
  <PresentationFormat>Широкоэкранный</PresentationFormat>
  <Paragraphs>57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6" baseType="lpstr">
      <vt:lpstr>Arial</vt:lpstr>
      <vt:lpstr>Calibri</vt:lpstr>
      <vt:lpstr>Times New Roman</vt:lpstr>
      <vt:lpstr>Trebuchet MS</vt:lpstr>
      <vt:lpstr>Wingdings 3</vt:lpstr>
      <vt:lpstr>Аспект</vt:lpstr>
      <vt:lpstr>КОДЕКС профессиональной этики и служебного поведения работников МБУ ЦС «Металлург» </vt:lpstr>
      <vt:lpstr> ОБЩИЕ ПОЛОЖЕНИЯ </vt:lpstr>
      <vt:lpstr>ЦЕЛЬ КОДЕКСА </vt:lpstr>
      <vt:lpstr> ОСНОВЫ ДЕЯТЕЛЬНОСТИ   РАБОТНИКА ФИЗИЧЕСКОЙ КУЛЬТУРЫ  И СПОРТА </vt:lpstr>
      <vt:lpstr>ВЗАИМООТНОШЕНИЯ  РАБОТНИКА  ФИЗИЧЕСКОЙ КУЛЬТУРЫ И СПОРТА  С ЗАНИМАЮЩИМИСЯ   </vt:lpstr>
      <vt:lpstr>ВЗАИМООТНОШЕНИЯ  РАБОТНИКА  ФИЗИЧЕСКОЙ КУЛЬТУРЫ И СПОРТА  С ОБЩЕСТВОМ ФИЗИЧЕСКОЙ КУЛЬТУРЫ И СПОРТА    </vt:lpstr>
      <vt:lpstr>ВЗАИМООТНОШЕНИЯ   РАБОТНИКА ФИЗИЧЕСКОЙ КУЛЬТУРЫ И СПОРТА  С РОДИТЕЛЯМИ  (ЗАКОННЫМИ ПРЕДСТАВИТЕЛЯМИ) ЗАНИМАЮЩИХСЯ    </vt:lpstr>
      <vt:lpstr>ВЗАИМООТНОШЕНИЯ РАБОТНИКА  ФИЗИЧЕСКОЙ КУЛЬТУРЫ И СПОРТА  С ОБЩЕСТВОМ И ГОСУДАРСТВОМ    </vt:lpstr>
      <vt:lpstr>ОСНОВЫ ДЕЯТЕЛЬНОСТИ ПРОЧИХ РАБОТНИКОВ УЧРЕЖДЕНИЯ (обслуживающий персонал, административный персонал)     </vt:lpstr>
      <vt:lpstr>  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КОДЕКС профессиональной этики и служебного поведения работников МБУ ЦС «Металлург» </dc:title>
  <dc:creator>user</dc:creator>
  <cp:lastModifiedBy>user</cp:lastModifiedBy>
  <cp:revision>2</cp:revision>
  <dcterms:created xsi:type="dcterms:W3CDTF">2021-11-30T10:11:31Z</dcterms:created>
  <dcterms:modified xsi:type="dcterms:W3CDTF">2021-11-30T11:40:06Z</dcterms:modified>
</cp:coreProperties>
</file>